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58" r:id="rId4"/>
    <p:sldId id="261" r:id="rId5"/>
    <p:sldId id="266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56" autoAdjust="0"/>
  </p:normalViewPr>
  <p:slideViewPr>
    <p:cSldViewPr>
      <p:cViewPr varScale="1">
        <p:scale>
          <a:sx n="94" d="100"/>
          <a:sy n="94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89DB2-A847-4E19-B286-AACD3F2EDA4B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A4C98-BA97-4DC9-9EEF-E2031ADBD7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A4C98-BA97-4DC9-9EEF-E2031ADBD7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Feedback: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Health Sciences would have to pay OCLC subscriptions if they use OCLC in lieu of DOCLINE.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Not</a:t>
            </a:r>
            <a:r>
              <a:rPr lang="en-US" baseline="0" dirty="0" smtClean="0"/>
              <a:t> all Directors are aware of conference, should be encouraged by other Directors. Also different listserv suggested.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Top 4 are apples and oranges to other priorities in the voting.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A4C98-BA97-4DC9-9EEF-E2031ADBD72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Feedback: </a:t>
            </a:r>
          </a:p>
          <a:p>
            <a:r>
              <a:rPr lang="en-US" dirty="0" smtClean="0"/>
              <a:t>Others host conference</a:t>
            </a:r>
            <a:r>
              <a:rPr lang="en-US" baseline="0" dirty="0" smtClean="0"/>
              <a:t> or assist in planning.</a:t>
            </a:r>
          </a:p>
          <a:p>
            <a:r>
              <a:rPr lang="en-US" baseline="0" dirty="0" smtClean="0"/>
              <a:t>Where is Admin and Doc Del in relationship to organizational distance.</a:t>
            </a:r>
          </a:p>
          <a:p>
            <a:r>
              <a:rPr lang="en-US" baseline="0" dirty="0" smtClean="0"/>
              <a:t>Admin: market awareness, provide resources and training to work with staff, meeting with just Directors.</a:t>
            </a:r>
          </a:p>
          <a:p>
            <a:r>
              <a:rPr lang="en-US" baseline="0" dirty="0" smtClean="0"/>
              <a:t>Admin Conference ideas: Psyche of support, send employees to conference, Directors need to know to lead and talk with peers, phone call to non-attending peers, clarify why Directors should be here.  Social Contract.</a:t>
            </a:r>
          </a:p>
          <a:p>
            <a:r>
              <a:rPr lang="en-US" baseline="0" dirty="0" smtClean="0"/>
              <a:t>Directors buy into vision – empowering Directors.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A4C98-BA97-4DC9-9EEF-E2031ADBD72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Feedback:</a:t>
            </a:r>
          </a:p>
          <a:p>
            <a:r>
              <a:rPr lang="en-US" dirty="0" smtClean="0"/>
              <a:t>Seating in rectangle</a:t>
            </a:r>
            <a:r>
              <a:rPr lang="en-US" baseline="0" dirty="0" smtClean="0"/>
              <a:t> better than clusters; hands on training labs; big </a:t>
            </a:r>
            <a:r>
              <a:rPr lang="en-US" baseline="0" dirty="0" err="1" smtClean="0"/>
              <a:t>blurp</a:t>
            </a:r>
            <a:r>
              <a:rPr lang="en-US" baseline="0" dirty="0" smtClean="0"/>
              <a:t> – all news in intro too much – implications needed to be spelled out more.  Logistics are dynamite. Tracks are excellent. More days, not video or webinar.  Social interaction important.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A4C98-BA97-4DC9-9EEF-E2031ADBD72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047344"/>
            <a:ext cx="5486400" cy="4410856"/>
          </a:xfrm>
        </p:spPr>
        <p:txBody>
          <a:bodyPr>
            <a:noAutofit/>
          </a:bodyPr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9BF28-E53C-4B76-B405-6384567BE14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Not done.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A4C98-BA97-4DC9-9EEF-E2031ADBD72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512-1D07-444B-808E-5D3779B4E4A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D31-0449-4AD9-B3A0-A0554BAD5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512-1D07-444B-808E-5D3779B4E4A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D31-0449-4AD9-B3A0-A0554BAD5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512-1D07-444B-808E-5D3779B4E4A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D31-0449-4AD9-B3A0-A0554BAD5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512-1D07-444B-808E-5D3779B4E4A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D31-0449-4AD9-B3A0-A0554BAD5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512-1D07-444B-808E-5D3779B4E4A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D31-0449-4AD9-B3A0-A0554BAD5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512-1D07-444B-808E-5D3779B4E4A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D31-0449-4AD9-B3A0-A0554BAD5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512-1D07-444B-808E-5D3779B4E4A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D31-0449-4AD9-B3A0-A0554BAD5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512-1D07-444B-808E-5D3779B4E4A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D31-0449-4AD9-B3A0-A0554BAD5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512-1D07-444B-808E-5D3779B4E4A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D31-0449-4AD9-B3A0-A0554BAD5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512-1D07-444B-808E-5D3779B4E4A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D31-0449-4AD9-B3A0-A0554BAD5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9512-1D07-444B-808E-5D3779B4E4A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DD31-0449-4AD9-B3A0-A0554BAD5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99512-1D07-444B-808E-5D3779B4E4AF}" type="datetimeFigureOut">
              <a:rPr lang="en-US" smtClean="0"/>
              <a:pPr/>
              <a:t>8/26/2009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EDD31-0449-4AD9-B3A0-A0554BAD5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383855"/>
          </a:solidFill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US" sz="3200">
              <a:solidFill>
                <a:srgbClr val="000000"/>
              </a:solidFill>
              <a:latin typeface="Arial" charset="0"/>
              <a:ea typeface="ＭＳ Ｐゴシック" pitchFamily="-3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1"/>
            <a:ext cx="4267200" cy="914400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Strategic Planning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20" descr="IDS final logo for PP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41415D"/>
              </a:clrFrom>
              <a:clrTo>
                <a:srgbClr val="41415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-228600"/>
            <a:ext cx="28194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143001"/>
            <a:ext cx="8305800" cy="547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Strategic Planning</a:t>
            </a:r>
          </a:p>
          <a:p>
            <a:pPr marL="457200" indent="-457200">
              <a:lnSpc>
                <a:spcPct val="120000"/>
              </a:lnSpc>
            </a:pPr>
            <a:endParaRPr lang="en-US" sz="500" dirty="0"/>
          </a:p>
          <a:p>
            <a:pPr marL="457200" indent="-457200">
              <a:lnSpc>
                <a:spcPct val="120000"/>
              </a:lnSpc>
            </a:pPr>
            <a:r>
              <a:rPr lang="en-US" sz="2200" dirty="0" smtClean="0"/>
              <a:t>Priority Set? 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ALIAS – Future of ALIAS – OCLC Integrated Fulfillment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Best Practices &amp; Mentoring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Branding &amp; Marketing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GIST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IDS Search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LAND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Membership; medical, public, outside NY, article only, growth/limit to scalability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Partners: vendors &amp; library groups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Project Management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Statistics &amp; Metrics: TPAM 2, SUNY CCD, etc.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Sustainability; grants, infrastructure, etc.</a:t>
            </a:r>
          </a:p>
          <a:p>
            <a:pPr marL="457200" indent="-457200">
              <a:lnSpc>
                <a:spcPct val="120000"/>
              </a:lnSpc>
            </a:pPr>
            <a:endParaRPr lang="en-US" sz="800" dirty="0" smtClean="0"/>
          </a:p>
          <a:p>
            <a:pPr marL="457200" indent="-457200">
              <a:lnSpc>
                <a:spcPct val="120000"/>
              </a:lnSpc>
            </a:pPr>
            <a:r>
              <a:rPr lang="en-US" sz="2200" dirty="0" smtClean="0"/>
              <a:t>Advisory Committee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Don’t worry, the pain is temporary.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383855"/>
          </a:solidFill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US" sz="3200">
              <a:solidFill>
                <a:srgbClr val="000000"/>
              </a:solidFill>
              <a:latin typeface="Arial" charset="0"/>
              <a:ea typeface="ＭＳ Ｐゴシック" pitchFamily="-3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1"/>
            <a:ext cx="4267200" cy="914400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Strategic Planning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20" descr="IDS final logo for PP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41415D"/>
              </a:clrFrom>
              <a:clrTo>
                <a:srgbClr val="41415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-228600"/>
            <a:ext cx="28194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0" y="1143001"/>
            <a:ext cx="8991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 Votes…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120000"/>
              </a:lnSpc>
            </a:pPr>
            <a:endParaRPr lang="en-US" sz="800" dirty="0"/>
          </a:p>
          <a:p>
            <a:pPr marL="457200" indent="-457200">
              <a:lnSpc>
                <a:spcPct val="120000"/>
              </a:lnSpc>
            </a:pPr>
            <a:r>
              <a:rPr lang="en-US" sz="2200" dirty="0" smtClean="0"/>
              <a:t>Priority Setting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b="1" dirty="0" smtClean="0"/>
              <a:t>18 </a:t>
            </a:r>
            <a:r>
              <a:rPr lang="en-US" dirty="0" smtClean="0"/>
              <a:t>Sustainability; grants, infrastructure, etc.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b="1" dirty="0" smtClean="0"/>
              <a:t>15</a:t>
            </a:r>
            <a:r>
              <a:rPr lang="en-US" dirty="0" smtClean="0"/>
              <a:t> Statistics &amp; Metrics: TPAM 2 etc.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b="1" dirty="0" smtClean="0"/>
              <a:t>14</a:t>
            </a:r>
            <a:r>
              <a:rPr lang="en-US" dirty="0" smtClean="0"/>
              <a:t> Best Practices &amp; Mentoring 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b="1" dirty="0" smtClean="0"/>
              <a:t>12 </a:t>
            </a:r>
            <a:r>
              <a:rPr lang="en-US" dirty="0" smtClean="0"/>
              <a:t>Membership; medical, public, outside NY, article only, growth/limit to scalability</a:t>
            </a:r>
          </a:p>
          <a:p>
            <a:pPr marL="457200" indent="-457200">
              <a:lnSpc>
                <a:spcPct val="120000"/>
              </a:lnSpc>
            </a:pPr>
            <a:endParaRPr lang="en-US" sz="9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1 Advocacy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5 ALIAS – OCLC Integrated Fulfillment </a:t>
            </a:r>
            <a:r>
              <a:rPr lang="en-US" sz="1600" b="1" dirty="0" smtClean="0"/>
              <a:t>5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1 Branding &amp; Marketing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7 Community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2 Experimentation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4 GIST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4 IDS Search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4 LAND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2 Partners: vendors &amp; library groups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5 Project Management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1600" dirty="0" smtClean="0"/>
              <a:t>5 Support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981200" y="762000"/>
            <a:ext cx="7162800" cy="1143000"/>
          </a:xfrm>
          <a:prstGeom prst="roundRect">
            <a:avLst/>
          </a:prstGeom>
          <a:solidFill>
            <a:srgbClr val="FFC000">
              <a:alpha val="84000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b="1" dirty="0" smtClean="0"/>
              <a:t>Any clear winners?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b="1" dirty="0" smtClean="0"/>
              <a:t>Anyone want to share comments about these priorities?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b="1" dirty="0" smtClean="0"/>
              <a:t>When &amp; How do we cooperate on this? – next steps…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383855"/>
          </a:solidFill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US" sz="3200">
              <a:solidFill>
                <a:srgbClr val="000000"/>
              </a:solidFill>
              <a:latin typeface="Arial" charset="0"/>
              <a:ea typeface="ＭＳ Ｐゴシック" pitchFamily="-3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1"/>
            <a:ext cx="4267200" cy="914400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Strategic Planning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20" descr="IDS final logo for P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41415D"/>
              </a:clrFrom>
              <a:clrTo>
                <a:srgbClr val="41415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-228600"/>
            <a:ext cx="28194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272397"/>
            <a:ext cx="8534400" cy="4530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Forming an IDS Project Advisory Committee</a:t>
            </a:r>
          </a:p>
          <a:p>
            <a:pPr marL="457200" indent="-457200">
              <a:lnSpc>
                <a:spcPct val="120000"/>
              </a:lnSpc>
            </a:pPr>
            <a:endParaRPr lang="en-US" sz="800" dirty="0" smtClean="0"/>
          </a:p>
          <a:p>
            <a:pPr marL="457200" indent="-457200">
              <a:lnSpc>
                <a:spcPct val="120000"/>
              </a:lnSpc>
            </a:pPr>
            <a:r>
              <a:rPr lang="en-US" b="1" dirty="0" smtClean="0"/>
              <a:t>Why? </a:t>
            </a:r>
          </a:p>
          <a:p>
            <a:pPr marL="457200" indent="-457200">
              <a:lnSpc>
                <a:spcPct val="120000"/>
              </a:lnSpc>
            </a:pPr>
            <a:r>
              <a:rPr lang="en-US" dirty="0" smtClean="0"/>
              <a:t>	Although we set priorities earlier, transforming options into strategies that work with vendors, action and implementation plans will need review periodically.</a:t>
            </a:r>
          </a:p>
          <a:p>
            <a:pPr marL="457200" indent="-457200">
              <a:lnSpc>
                <a:spcPct val="120000"/>
              </a:lnSpc>
            </a:pPr>
            <a:endParaRPr lang="en-US" sz="800" dirty="0" smtClean="0"/>
          </a:p>
          <a:p>
            <a:pPr marL="457200" indent="-457200">
              <a:lnSpc>
                <a:spcPct val="120000"/>
              </a:lnSpc>
            </a:pPr>
            <a:r>
              <a:rPr lang="en-US" b="1" dirty="0" smtClean="0"/>
              <a:t>Goals</a:t>
            </a:r>
          </a:p>
          <a:p>
            <a:pPr marL="457200" indent="-457200">
              <a:lnSpc>
                <a:spcPct val="120000"/>
              </a:lnSpc>
            </a:pPr>
            <a:r>
              <a:rPr lang="en-US" dirty="0" smtClean="0"/>
              <a:t>7 advisors to meet with IDS Project team to discuss options and help inform strategies</a:t>
            </a:r>
            <a:endParaRPr lang="en-US" dirty="0"/>
          </a:p>
          <a:p>
            <a:pPr marL="457200" indent="-457200">
              <a:lnSpc>
                <a:spcPct val="120000"/>
              </a:lnSpc>
            </a:pPr>
            <a:endParaRPr lang="en-US" sz="800" dirty="0" smtClean="0"/>
          </a:p>
          <a:p>
            <a:pPr marL="457200" indent="-457200">
              <a:lnSpc>
                <a:spcPct val="120000"/>
              </a:lnSpc>
            </a:pPr>
            <a:r>
              <a:rPr lang="en-US" dirty="0" smtClean="0"/>
              <a:t>Small time commitment (it’s not that awful…)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meet 4 times a year – using webinar software – look, no travel necessary.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otate every 2 years – it’s temporary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lnSpc>
                <a:spcPct val="120000"/>
              </a:lnSpc>
            </a:pPr>
            <a:r>
              <a:rPr lang="en-US" dirty="0" smtClean="0"/>
              <a:t>Volunteers? </a:t>
            </a:r>
          </a:p>
          <a:p>
            <a:pPr marL="457200" indent="-457200">
              <a:lnSpc>
                <a:spcPct val="120000"/>
              </a:lnSpc>
            </a:pPr>
            <a:r>
              <a:rPr lang="en-US" dirty="0" smtClean="0"/>
              <a:t>Email Ed – selection will be based on the need for a variety of library types represented.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383855"/>
          </a:solidFill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US" sz="3200">
              <a:solidFill>
                <a:srgbClr val="000000"/>
              </a:solidFill>
              <a:latin typeface="Arial" charset="0"/>
              <a:ea typeface="ＭＳ Ｐゴシック" pitchFamily="-3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1"/>
            <a:ext cx="4267200" cy="914400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Strategic Planning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20" descr="IDS final logo for PP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41415D"/>
              </a:clrFrom>
              <a:clrTo>
                <a:srgbClr val="41415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-228600"/>
            <a:ext cx="28194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0" y="1642170"/>
            <a:ext cx="8991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do we encourage, dedicate, and support cooperative solution making?  </a:t>
            </a:r>
          </a:p>
          <a:p>
            <a:endParaRPr lang="en-US" sz="2800" dirty="0" smtClean="0"/>
          </a:p>
          <a:p>
            <a:r>
              <a:rPr lang="en-US" sz="2800" dirty="0" smtClean="0"/>
              <a:t>and</a:t>
            </a:r>
          </a:p>
          <a:p>
            <a:endParaRPr lang="en-US" sz="2800" dirty="0" smtClean="0"/>
          </a:p>
          <a:p>
            <a:r>
              <a:rPr lang="en-US" sz="2800" dirty="0" smtClean="0"/>
              <a:t>What is the administrator’s role in this community?</a:t>
            </a:r>
            <a:endParaRPr lang="en-US" dirty="0"/>
          </a:p>
          <a:p>
            <a:endParaRPr lang="en-US" sz="2800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1600200" y="4648200"/>
            <a:ext cx="6553200" cy="1676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Last group work – I promise</a:t>
            </a:r>
          </a:p>
          <a:p>
            <a:pPr algn="ctr"/>
            <a:r>
              <a:rPr lang="en-US" sz="2400" dirty="0" smtClean="0"/>
              <a:t>20 minutes and then quick report back…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383855"/>
          </a:solidFill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US" sz="3200">
              <a:solidFill>
                <a:srgbClr val="000000"/>
              </a:solidFill>
              <a:latin typeface="Arial" charset="0"/>
              <a:ea typeface="ＭＳ Ｐゴシック" pitchFamily="-3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1"/>
            <a:ext cx="4267200" cy="914400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Strategic Planning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20" descr="IDS final logo for P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41415D"/>
              </a:clrFrom>
              <a:clrTo>
                <a:srgbClr val="41415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-228600"/>
            <a:ext cx="28194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143001"/>
            <a:ext cx="8305800" cy="547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Strategic Planning</a:t>
            </a:r>
          </a:p>
          <a:p>
            <a:pPr marL="457200" indent="-457200">
              <a:lnSpc>
                <a:spcPct val="120000"/>
              </a:lnSpc>
            </a:pPr>
            <a:endParaRPr lang="en-US" sz="500" dirty="0"/>
          </a:p>
          <a:p>
            <a:pPr marL="457200" indent="-457200">
              <a:lnSpc>
                <a:spcPct val="120000"/>
              </a:lnSpc>
            </a:pPr>
            <a:r>
              <a:rPr lang="en-US" sz="2200" dirty="0" smtClean="0"/>
              <a:t>Priority Set? 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ALIAS – Future of ALIAS – OCLC Integrated Fulfillment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Best Practices &amp; Mentoring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Branding &amp; Marketing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GIST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IDS Search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LAND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Membership; medical, public, outside NY, article only, growth/limit to scalability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Partners: vendors &amp; library groups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Project Management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Statistics &amp; Metrics: TPAM 2, SUNY CCD, etc.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Sustainability; grants, infrastructure, etc.</a:t>
            </a:r>
          </a:p>
          <a:p>
            <a:pPr marL="457200" indent="-457200">
              <a:lnSpc>
                <a:spcPct val="120000"/>
              </a:lnSpc>
            </a:pPr>
            <a:endParaRPr lang="en-US" sz="800" dirty="0" smtClean="0"/>
          </a:p>
          <a:p>
            <a:pPr marL="457200" indent="-457200">
              <a:lnSpc>
                <a:spcPct val="120000"/>
              </a:lnSpc>
            </a:pPr>
            <a:r>
              <a:rPr lang="en-US" sz="2200" dirty="0" smtClean="0"/>
              <a:t>Advisory Committee</a:t>
            </a: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/>
              <a:t>Don’t worry, the pain is temporary.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383855"/>
          </a:solidFill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US" sz="3200">
              <a:solidFill>
                <a:srgbClr val="000000"/>
              </a:solidFill>
              <a:latin typeface="Arial" charset="0"/>
              <a:ea typeface="ＭＳ Ｐゴシック" pitchFamily="-3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1"/>
            <a:ext cx="4267200" cy="914400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Strategic Planning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20" descr="IDS final logo for PP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41415D"/>
              </a:clrFrom>
              <a:clrTo>
                <a:srgbClr val="41415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-228600"/>
            <a:ext cx="28194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143001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Conclusion &amp; Next Steps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81000" y="1752600"/>
            <a:ext cx="815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did we do well at this conference?</a:t>
            </a:r>
          </a:p>
          <a:p>
            <a:endParaRPr lang="en-US" sz="3200" dirty="0" smtClean="0"/>
          </a:p>
          <a:p>
            <a:r>
              <a:rPr lang="en-US" sz="3200" dirty="0" smtClean="0"/>
              <a:t>What could have been improved? </a:t>
            </a:r>
          </a:p>
          <a:p>
            <a:r>
              <a:rPr lang="en-US" sz="3200" dirty="0" smtClean="0"/>
              <a:t>	(What were you hoping for?)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383855"/>
          </a:solidFill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US" sz="3200">
              <a:solidFill>
                <a:srgbClr val="000000"/>
              </a:solidFill>
              <a:latin typeface="Arial" charset="0"/>
              <a:ea typeface="ＭＳ Ｐゴシック" pitchFamily="-3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1"/>
            <a:ext cx="5029200" cy="9144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2</a:t>
            </a:r>
            <a:r>
              <a:rPr lang="en-US" sz="2800" baseline="30000" dirty="0" smtClean="0">
                <a:solidFill>
                  <a:schemeClr val="bg1"/>
                </a:solidFill>
              </a:rPr>
              <a:t>nd</a:t>
            </a:r>
            <a:r>
              <a:rPr lang="en-US" sz="2800" dirty="0" smtClean="0">
                <a:solidFill>
                  <a:schemeClr val="bg1"/>
                </a:solidFill>
              </a:rPr>
              <a:t> Chance for Information Sharing 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20" descr="IDS final logo for PP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41415D"/>
              </a:clrFrom>
              <a:clrTo>
                <a:srgbClr val="41415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-228600"/>
            <a:ext cx="28194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6764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There is always time to share what’s new and important, so, before we depart,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chance…</a:t>
            </a:r>
          </a:p>
          <a:p>
            <a:endParaRPr lang="en-US" sz="3600" dirty="0"/>
          </a:p>
          <a:p>
            <a:r>
              <a:rPr lang="en-US" sz="3600" dirty="0" smtClean="0"/>
              <a:t>Anyone want to share </a:t>
            </a:r>
            <a:r>
              <a:rPr lang="en-US" sz="3600" b="1" dirty="0" smtClean="0"/>
              <a:t>what’s new and important </a:t>
            </a:r>
            <a:r>
              <a:rPr lang="en-US" sz="3600" dirty="0" smtClean="0"/>
              <a:t>at your library </a:t>
            </a:r>
            <a:r>
              <a:rPr lang="en-US" sz="2400" dirty="0" smtClean="0"/>
              <a:t>(organization)</a:t>
            </a:r>
            <a:r>
              <a:rPr lang="en-US" sz="3600" dirty="0" smtClean="0"/>
              <a:t>?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1600200" y="5181600"/>
            <a:ext cx="6096000" cy="1066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If not today, remember to let IDS-L know what’s new from time to time…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383855"/>
          </a:solidFill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808080"/>
            </a:outerShdw>
          </a:effectLst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US" sz="3200">
              <a:solidFill>
                <a:srgbClr val="000000"/>
              </a:solidFill>
              <a:latin typeface="Arial" charset="0"/>
              <a:ea typeface="ＭＳ Ｐゴシック" pitchFamily="-3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1"/>
            <a:ext cx="4267200" cy="914400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Discussion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20" descr="IDS final logo for PP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41415D"/>
              </a:clrFrom>
              <a:clrTo>
                <a:srgbClr val="41415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-228600"/>
            <a:ext cx="28194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1600200"/>
            <a:ext cx="8458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Each table choose one to discuss for 10 minutes…</a:t>
            </a:r>
          </a:p>
          <a:p>
            <a:endParaRPr lang="en-US" sz="900" dirty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Describe the importance of community in the IDS Project as a narrative.</a:t>
            </a:r>
          </a:p>
          <a:p>
            <a:pPr marL="514350" indent="-514350"/>
            <a:endParaRPr lang="en-US" sz="9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Imagine you are a marketing firm hired by the IDS Project libraries to create a new brand – what would you recommend?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642</Words>
  <Application>Microsoft Office PowerPoint</Application>
  <PresentationFormat>On-screen Show (4:3)</PresentationFormat>
  <Paragraphs>118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Strategic Planning</vt:lpstr>
      <vt:lpstr>Strategic Planning</vt:lpstr>
      <vt:lpstr>Strategic Planning</vt:lpstr>
      <vt:lpstr>Strategic Planning</vt:lpstr>
      <vt:lpstr>Strategic Planning</vt:lpstr>
      <vt:lpstr>Strategic Planning</vt:lpstr>
      <vt:lpstr>2nd Chance for Information Sharing </vt:lpstr>
      <vt:lpstr>Slide 8</vt:lpstr>
      <vt:lpstr>Discussion</vt:lpstr>
    </vt:vector>
  </TitlesOfParts>
  <Company>SUNY Geneseo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</dc:title>
  <dc:creator>Cyril Oberlander</dc:creator>
  <cp:lastModifiedBy>Cyril Oberlander</cp:lastModifiedBy>
  <cp:revision>13</cp:revision>
  <dcterms:created xsi:type="dcterms:W3CDTF">2009-08-03T13:50:34Z</dcterms:created>
  <dcterms:modified xsi:type="dcterms:W3CDTF">2009-08-26T20:05:14Z</dcterms:modified>
</cp:coreProperties>
</file>